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6" r:id="rId3"/>
    <p:sldId id="267" r:id="rId4"/>
    <p:sldId id="266" r:id="rId5"/>
    <p:sldId id="261" r:id="rId6"/>
    <p:sldId id="265" r:id="rId7"/>
    <p:sldId id="258" r:id="rId8"/>
    <p:sldId id="259" r:id="rId9"/>
    <p:sldId id="262" r:id="rId10"/>
    <p:sldId id="263" r:id="rId11"/>
    <p:sldId id="264" r:id="rId12"/>
    <p:sldId id="268" r:id="rId13"/>
    <p:sldId id="269" r:id="rId14"/>
    <p:sldId id="281" r:id="rId15"/>
    <p:sldId id="272" r:id="rId16"/>
    <p:sldId id="271" r:id="rId17"/>
    <p:sldId id="282" r:id="rId18"/>
    <p:sldId id="284" r:id="rId19"/>
    <p:sldId id="285" r:id="rId20"/>
    <p:sldId id="278" r:id="rId21"/>
    <p:sldId id="286" r:id="rId22"/>
    <p:sldId id="287" r:id="rId23"/>
    <p:sldId id="288" r:id="rId24"/>
    <p:sldId id="297" r:id="rId25"/>
    <p:sldId id="290" r:id="rId26"/>
    <p:sldId id="289" r:id="rId27"/>
    <p:sldId id="291" r:id="rId28"/>
    <p:sldId id="292" r:id="rId29"/>
    <p:sldId id="293" r:id="rId30"/>
    <p:sldId id="294" r:id="rId31"/>
    <p:sldId id="295" r:id="rId32"/>
    <p:sldId id="29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3" autoAdjust="0"/>
    <p:restoredTop sz="94322" autoAdjust="0"/>
  </p:normalViewPr>
  <p:slideViewPr>
    <p:cSldViewPr snapToGrid="0">
      <p:cViewPr varScale="1">
        <p:scale>
          <a:sx n="69" d="100"/>
          <a:sy n="69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DE54D-10BE-4A7E-AF8A-FB1E5A8E2833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3B702-39DB-4221-9568-A7A0ACE8D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268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813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ROI pooling</a:t>
            </a:r>
            <a:r>
              <a:rPr lang="zh-CN" altLang="en-US" dirty="0" smtClean="0">
                <a:effectLst/>
              </a:rPr>
              <a:t>层能实现</a:t>
            </a:r>
            <a:r>
              <a:rPr lang="en-US" altLang="zh-CN" dirty="0" smtClean="0">
                <a:effectLst/>
              </a:rPr>
              <a:t>training</a:t>
            </a:r>
            <a:r>
              <a:rPr lang="zh-CN" altLang="en-US" dirty="0" smtClean="0">
                <a:effectLst/>
              </a:rPr>
              <a:t>和</a:t>
            </a:r>
            <a:r>
              <a:rPr lang="en-US" altLang="zh-CN" dirty="0" smtClean="0">
                <a:effectLst/>
              </a:rPr>
              <a:t>testing</a:t>
            </a:r>
            <a:r>
              <a:rPr lang="zh-CN" altLang="en-US" dirty="0" smtClean="0">
                <a:effectLst/>
              </a:rPr>
              <a:t>的显著加速，并提高检测</a:t>
            </a:r>
            <a:r>
              <a:rPr lang="en-US" altLang="zh-CN" dirty="0" smtClean="0">
                <a:effectLst/>
              </a:rPr>
              <a:t>accuracy</a:t>
            </a:r>
            <a:r>
              <a:rPr lang="zh-CN" altLang="en-US" dirty="0" smtClean="0">
                <a:effectLst/>
              </a:rPr>
              <a:t>。该层有两个输入：</a:t>
            </a:r>
            <a:endParaRPr lang="zh-CN" altLang="en-US" dirty="0" smtClean="0"/>
          </a:p>
          <a:p>
            <a:r>
              <a:rPr lang="zh-CN" altLang="en-US" dirty="0" smtClean="0">
                <a:effectLst/>
              </a:rPr>
              <a:t>从具有多个卷积核池化的深度网络中获得的固定大小的</a:t>
            </a:r>
            <a:r>
              <a:rPr lang="en-US" altLang="zh-CN" dirty="0" smtClean="0">
                <a:effectLst/>
              </a:rPr>
              <a:t>feature maps</a:t>
            </a:r>
            <a:r>
              <a:rPr lang="zh-CN" altLang="en-US" dirty="0" smtClean="0">
                <a:effectLst/>
              </a:rPr>
              <a:t>；</a:t>
            </a:r>
            <a:endParaRPr lang="zh-CN" altLang="en-US" dirty="0" smtClean="0"/>
          </a:p>
          <a:p>
            <a:r>
              <a:rPr lang="zh-CN" altLang="en-US" dirty="0" smtClean="0">
                <a:effectLst/>
              </a:rPr>
              <a:t>一个表示所有</a:t>
            </a:r>
            <a:r>
              <a:rPr lang="en-US" altLang="zh-CN" dirty="0" smtClean="0">
                <a:effectLst/>
              </a:rPr>
              <a:t>ROI</a:t>
            </a:r>
            <a:r>
              <a:rPr lang="zh-CN" altLang="en-US" dirty="0" smtClean="0">
                <a:effectLst/>
              </a:rPr>
              <a:t>的</a:t>
            </a:r>
            <a:r>
              <a:rPr lang="en-US" altLang="zh-CN" dirty="0" smtClean="0">
                <a:effectLst/>
              </a:rPr>
              <a:t>N*5</a:t>
            </a:r>
            <a:r>
              <a:rPr lang="zh-CN" altLang="en-US" dirty="0" smtClean="0">
                <a:effectLst/>
              </a:rPr>
              <a:t>的矩阵，其中</a:t>
            </a:r>
            <a:r>
              <a:rPr lang="en-US" altLang="zh-CN" dirty="0" smtClean="0">
                <a:effectLst/>
              </a:rPr>
              <a:t>N</a:t>
            </a:r>
            <a:r>
              <a:rPr lang="zh-CN" altLang="en-US" dirty="0" smtClean="0">
                <a:effectLst/>
              </a:rPr>
              <a:t>表示</a:t>
            </a:r>
            <a:r>
              <a:rPr lang="en-US" altLang="zh-CN" dirty="0" smtClean="0">
                <a:effectLst/>
              </a:rPr>
              <a:t>ROI</a:t>
            </a:r>
            <a:r>
              <a:rPr lang="zh-CN" altLang="en-US" dirty="0" smtClean="0">
                <a:effectLst/>
              </a:rPr>
              <a:t>的数目。第一列表示图像</a:t>
            </a:r>
            <a:r>
              <a:rPr lang="en-US" altLang="zh-CN" dirty="0" smtClean="0">
                <a:effectLst/>
              </a:rPr>
              <a:t>index</a:t>
            </a:r>
            <a:r>
              <a:rPr lang="zh-CN" altLang="en-US" dirty="0" smtClean="0">
                <a:effectLst/>
              </a:rPr>
              <a:t>，其余四列表示其余的左上角和右下角坐标；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5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R-CNN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看似很完美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但还是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存在着一个问题，它需要先使用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Selective Search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提取框，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检测一张图片大部分时间不是花费在计算神经网络分类上而是花在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Selective Search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提取框上！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R-CNN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RPN(Region Proposal Network)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网络取代了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Selective Search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，不仅速度得到了大大提高，而且还能获得更加精确的结果。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F8D9-9480-45D9-AEBE-FB38F4AFCB8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250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1)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Conv</a:t>
            </a:r>
            <a:r>
              <a:rPr lang="en-US" altLang="zh-CN" dirty="0" smtClean="0"/>
              <a:t> layers</a:t>
            </a:r>
            <a:r>
              <a:rPr lang="zh-CN" altLang="en-US" dirty="0" smtClean="0"/>
              <a:t>提取特征图：作为一种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网络目标检测方法，</a:t>
            </a:r>
            <a:r>
              <a:rPr lang="en-US" altLang="zh-CN" dirty="0" smtClean="0"/>
              <a:t>Faster RCNN</a:t>
            </a:r>
            <a:r>
              <a:rPr lang="zh-CN" altLang="en-US" dirty="0" smtClean="0"/>
              <a:t>首先使用一组基础的</a:t>
            </a:r>
            <a:r>
              <a:rPr lang="en-US" altLang="zh-CN" dirty="0" err="1" smtClean="0"/>
              <a:t>conv+relu+pooling</a:t>
            </a:r>
            <a:r>
              <a:rPr lang="zh-CN" altLang="en-US" dirty="0" smtClean="0"/>
              <a:t>层提取</a:t>
            </a:r>
            <a:r>
              <a:rPr lang="en-US" altLang="zh-CN" dirty="0" smtClean="0"/>
              <a:t>input image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feature maps,</a:t>
            </a:r>
            <a:r>
              <a:rPr lang="zh-CN" altLang="en-US" dirty="0" smtClean="0"/>
              <a:t>该</a:t>
            </a:r>
            <a:r>
              <a:rPr lang="en-US" altLang="zh-CN" dirty="0" smtClean="0"/>
              <a:t>feature maps</a:t>
            </a:r>
            <a:r>
              <a:rPr lang="zh-CN" altLang="en-US" dirty="0" smtClean="0"/>
              <a:t>会用于后续的</a:t>
            </a:r>
            <a:r>
              <a:rPr lang="en-US" altLang="zh-CN" dirty="0" smtClean="0"/>
              <a:t>RPN</a:t>
            </a:r>
            <a:r>
              <a:rPr lang="zh-CN" altLang="en-US" dirty="0" smtClean="0"/>
              <a:t>层和全连接层</a:t>
            </a:r>
          </a:p>
          <a:p>
            <a:r>
              <a:rPr lang="en-US" altLang="zh-CN" dirty="0" smtClean="0"/>
              <a:t>2)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RPN(Region Proposal Networks): RPN</a:t>
            </a:r>
            <a:r>
              <a:rPr lang="zh-CN" altLang="en-US" dirty="0" smtClean="0"/>
              <a:t>网络主要用于生成</a:t>
            </a:r>
            <a:r>
              <a:rPr lang="en-US" altLang="zh-CN" dirty="0" smtClean="0"/>
              <a:t>region proposals</a:t>
            </a:r>
            <a:r>
              <a:rPr lang="zh-CN" altLang="en-US" dirty="0" smtClean="0"/>
              <a:t>，首先生成一堆</a:t>
            </a:r>
            <a:r>
              <a:rPr lang="en-US" altLang="zh-CN" dirty="0" smtClean="0"/>
              <a:t>Anchor box</a:t>
            </a:r>
            <a:r>
              <a:rPr lang="zh-CN" altLang="en-US" dirty="0" smtClean="0"/>
              <a:t>，对其进行裁剪过滤后通过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判断</a:t>
            </a:r>
            <a:r>
              <a:rPr lang="en-US" altLang="zh-CN" dirty="0" smtClean="0"/>
              <a:t>anchors</a:t>
            </a:r>
            <a:r>
              <a:rPr lang="zh-CN" altLang="en-US" dirty="0" smtClean="0"/>
              <a:t>属于前景</a:t>
            </a:r>
            <a:r>
              <a:rPr lang="en-US" altLang="zh-CN" dirty="0" smtClean="0"/>
              <a:t>(foreground)</a:t>
            </a:r>
            <a:r>
              <a:rPr lang="zh-CN" altLang="en-US" dirty="0" smtClean="0"/>
              <a:t>或者后景</a:t>
            </a:r>
            <a:r>
              <a:rPr lang="en-US" altLang="zh-CN" dirty="0" smtClean="0"/>
              <a:t>(background)</a:t>
            </a:r>
            <a:r>
              <a:rPr lang="zh-CN" altLang="en-US" dirty="0" smtClean="0"/>
              <a:t>，即是物体</a:t>
            </a:r>
            <a:r>
              <a:rPr lang="en-US" altLang="zh-CN" dirty="0" smtClean="0"/>
              <a:t>or</a:t>
            </a:r>
            <a:r>
              <a:rPr lang="zh-CN" altLang="en-US" dirty="0" smtClean="0"/>
              <a:t>不是物体，所以这是一个二分类；同时，另一分支</a:t>
            </a:r>
            <a:r>
              <a:rPr lang="en-US" altLang="zh-CN" dirty="0" smtClean="0"/>
              <a:t>bounding box regression</a:t>
            </a:r>
            <a:r>
              <a:rPr lang="zh-CN" altLang="en-US" dirty="0" smtClean="0"/>
              <a:t>修正</a:t>
            </a:r>
            <a:r>
              <a:rPr lang="en-US" altLang="zh-CN" dirty="0" smtClean="0"/>
              <a:t>anchor box</a:t>
            </a:r>
            <a:r>
              <a:rPr lang="zh-CN" altLang="en-US" dirty="0" smtClean="0"/>
              <a:t>，形成较精确的</a:t>
            </a:r>
            <a:r>
              <a:rPr lang="en-US" altLang="zh-CN" dirty="0" smtClean="0"/>
              <a:t>proposal</a:t>
            </a:r>
            <a:r>
              <a:rPr lang="zh-CN" altLang="en-US" dirty="0" smtClean="0"/>
              <a:t>（注：这里的较精确是相对于后面全连接层的再一次</a:t>
            </a:r>
            <a:r>
              <a:rPr lang="en-US" altLang="zh-CN" dirty="0" smtClean="0"/>
              <a:t>box regression</a:t>
            </a:r>
            <a:r>
              <a:rPr lang="zh-CN" altLang="en-US" dirty="0" smtClean="0"/>
              <a:t>而言）</a:t>
            </a:r>
          </a:p>
          <a:p>
            <a:r>
              <a:rPr lang="en-US" altLang="zh-CN" dirty="0" smtClean="0"/>
              <a:t>3)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Roi</a:t>
            </a:r>
            <a:r>
              <a:rPr lang="en-US" altLang="zh-CN" dirty="0" smtClean="0"/>
              <a:t> Pooling</a:t>
            </a:r>
            <a:r>
              <a:rPr lang="zh-CN" altLang="en-US" dirty="0" smtClean="0"/>
              <a:t>：该层利用</a:t>
            </a:r>
            <a:r>
              <a:rPr lang="en-US" altLang="zh-CN" dirty="0" smtClean="0"/>
              <a:t>RPN</a:t>
            </a:r>
            <a:r>
              <a:rPr lang="zh-CN" altLang="en-US" dirty="0" smtClean="0"/>
              <a:t>生成的</a:t>
            </a:r>
            <a:r>
              <a:rPr lang="en-US" altLang="zh-CN" dirty="0" smtClean="0"/>
              <a:t>proposals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VGG16</a:t>
            </a:r>
            <a:r>
              <a:rPr lang="zh-CN" altLang="en-US" dirty="0" smtClean="0"/>
              <a:t>最后一层得到的</a:t>
            </a:r>
            <a:r>
              <a:rPr lang="en-US" altLang="zh-CN" dirty="0" smtClean="0"/>
              <a:t>feature map</a:t>
            </a:r>
            <a:r>
              <a:rPr lang="zh-CN" altLang="en-US" dirty="0" smtClean="0"/>
              <a:t>，得到固定大小的</a:t>
            </a:r>
            <a:r>
              <a:rPr lang="en-US" altLang="zh-CN" dirty="0" smtClean="0"/>
              <a:t>proposal feature map,</a:t>
            </a:r>
            <a:r>
              <a:rPr lang="zh-CN" altLang="en-US" dirty="0" smtClean="0"/>
              <a:t>进入到后面可利用全连接操作来进行目标识别和定位</a:t>
            </a:r>
          </a:p>
          <a:p>
            <a:r>
              <a:rPr lang="en-US" altLang="zh-CN" dirty="0" smtClean="0"/>
              <a:t>4)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Classifier</a:t>
            </a:r>
            <a:r>
              <a:rPr lang="zh-CN" altLang="en-US" dirty="0" smtClean="0"/>
              <a:t>： 会将</a:t>
            </a:r>
            <a:r>
              <a:rPr lang="en-US" altLang="zh-CN" dirty="0" err="1" smtClean="0"/>
              <a:t>Roi</a:t>
            </a:r>
            <a:r>
              <a:rPr lang="en-US" altLang="zh-CN" dirty="0" smtClean="0"/>
              <a:t> Pooling</a:t>
            </a:r>
            <a:r>
              <a:rPr lang="zh-CN" altLang="en-US" dirty="0" smtClean="0"/>
              <a:t>层形成固定大小的</a:t>
            </a:r>
            <a:r>
              <a:rPr lang="en-US" altLang="zh-CN" dirty="0" smtClean="0"/>
              <a:t>feature map</a:t>
            </a:r>
            <a:r>
              <a:rPr lang="zh-CN" altLang="en-US" dirty="0" smtClean="0"/>
              <a:t>进行全连接操作，利用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进行具体类别的分类，同时，利用</a:t>
            </a:r>
            <a:r>
              <a:rPr lang="en-US" altLang="zh-CN" dirty="0" smtClean="0"/>
              <a:t>L1 Loss</a:t>
            </a:r>
            <a:r>
              <a:rPr lang="zh-CN" altLang="en-US" dirty="0" smtClean="0"/>
              <a:t>完成</a:t>
            </a:r>
            <a:r>
              <a:rPr lang="en-US" altLang="zh-CN" dirty="0" smtClean="0"/>
              <a:t>bounding box regression</a:t>
            </a:r>
            <a:r>
              <a:rPr lang="zh-CN" altLang="en-US" dirty="0" smtClean="0"/>
              <a:t>回归操作获得物体的精确位置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478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786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 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前面提到经过</a:t>
            </a:r>
            <a:r>
              <a:rPr lang="en-US" altLang="zh-CN" dirty="0" err="1" smtClean="0"/>
              <a:t>Conv</a:t>
            </a:r>
            <a:r>
              <a:rPr lang="en-US" altLang="zh-CN" dirty="0" smtClean="0"/>
              <a:t> layers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后，图片大小变成了原来的</a:t>
            </a:r>
            <a:r>
              <a:rPr lang="en-US" altLang="zh-CN" dirty="0" smtClean="0"/>
              <a:t>1/16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，令</a:t>
            </a:r>
            <a:r>
              <a:rPr lang="en-US" altLang="zh-CN" dirty="0" err="1" smtClean="0"/>
              <a:t>feat_stride</a:t>
            </a:r>
            <a:r>
              <a:rPr lang="en-US" altLang="zh-CN" dirty="0" smtClean="0"/>
              <a:t>=16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，在生成</a:t>
            </a:r>
            <a:r>
              <a:rPr lang="en-US" altLang="zh-CN" dirty="0" smtClean="0"/>
              <a:t>Anchors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时，我们先定义一个</a:t>
            </a:r>
            <a:r>
              <a:rPr lang="en-US" altLang="zh-CN" dirty="0" err="1" smtClean="0"/>
              <a:t>base_anchor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，大小为</a:t>
            </a:r>
            <a:r>
              <a:rPr lang="en-US" altLang="zh-CN" dirty="0" smtClean="0"/>
              <a:t>16*16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dirty="0" smtClean="0"/>
              <a:t>box(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因为特征图</a:t>
            </a:r>
            <a:r>
              <a:rPr lang="en-US" altLang="zh-CN" dirty="0" smtClean="0"/>
              <a:t>(60*40)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上的一个点，可以对应到原图（</a:t>
            </a:r>
            <a:r>
              <a:rPr lang="en-US" altLang="zh-CN" dirty="0" smtClean="0"/>
              <a:t>1000*600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）上一个</a:t>
            </a:r>
            <a:r>
              <a:rPr lang="en-US" altLang="zh-CN" dirty="0" smtClean="0"/>
              <a:t>16*16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大小的区域</a:t>
            </a:r>
            <a:r>
              <a:rPr lang="en-US" altLang="zh-CN" dirty="0" smtClean="0"/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，源码中转化为</a:t>
            </a:r>
            <a:r>
              <a:rPr lang="en-US" altLang="zh-CN" dirty="0" smtClean="0"/>
              <a:t>[0,0,15,15]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的数组，参数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ratios=[0.5, 1, 2]scales=[8, 16, 32]</a:t>
            </a:r>
          </a:p>
          <a:p>
            <a:r>
              <a:rPr lang="zh-CN" altLang="en-US" dirty="0" smtClean="0"/>
              <a:t>  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特征图大小为</a:t>
            </a:r>
            <a:r>
              <a:rPr lang="en-US" altLang="zh-CN" dirty="0" smtClean="0"/>
              <a:t>60*40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，所以会一共生成</a:t>
            </a:r>
            <a:r>
              <a:rPr lang="en-US" altLang="zh-CN" dirty="0" smtClean="0"/>
              <a:t>60*40*9=21600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dirty="0" smtClean="0"/>
              <a:t>Anchor box</a:t>
            </a:r>
            <a:endParaRPr lang="zh-CN" altLang="en-US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源码中，通过</a:t>
            </a:r>
            <a:r>
              <a:rPr lang="en-US" altLang="zh-CN" dirty="0" smtClean="0"/>
              <a:t>width:(0~60)*16,height(0~40)*16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</a:t>
            </a:r>
            <a:r>
              <a:rPr lang="en-US" altLang="zh-CN" dirty="0" smtClean="0"/>
              <a:t>shift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偏移量数组，再和</a:t>
            </a:r>
            <a:r>
              <a:rPr lang="en-US" altLang="zh-CN" dirty="0" err="1" smtClean="0"/>
              <a:t>base_ancho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基准坐标数组累加，得到特征图上所有像素对应的</a:t>
            </a:r>
            <a:r>
              <a:rPr lang="en-US" altLang="zh-CN" dirty="0" smtClean="0"/>
              <a:t>Anchors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的坐标值，是一个</a:t>
            </a:r>
            <a:r>
              <a:rPr lang="en-US" altLang="zh-CN" dirty="0" smtClean="0"/>
              <a:t>[216000,4]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的数组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354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0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首先输入一张图片，我们先定位出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个物体候选框，然后采用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提取每个候选框中图片的特征向量，特征向量的维度为</a:t>
            </a:r>
            <a:r>
              <a:rPr lang="en-US" altLang="zh-CN" dirty="0" smtClean="0"/>
              <a:t>4096</a:t>
            </a:r>
            <a:r>
              <a:rPr lang="zh-CN" altLang="en-US" dirty="0" smtClean="0"/>
              <a:t>维，接着采用</a:t>
            </a:r>
            <a:r>
              <a:rPr lang="en-US" altLang="zh-CN" dirty="0" err="1" smtClean="0"/>
              <a:t>svm</a:t>
            </a:r>
            <a:r>
              <a:rPr lang="zh-CN" altLang="en-US" dirty="0" smtClean="0"/>
              <a:t>算法对各个候选框中的物体进行分类识别。也就是总个过程分为三个程序：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、找出候选框；</a:t>
            </a:r>
            <a:r>
              <a:rPr lang="en-US" altLang="zh-CN" dirty="0" smtClean="0"/>
              <a:t>b</a:t>
            </a:r>
            <a:r>
              <a:rPr lang="zh-CN" altLang="en-US" dirty="0" smtClean="0"/>
              <a:t>、利用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提取特征向量；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、利用</a:t>
            </a:r>
            <a:r>
              <a:rPr lang="en-US" altLang="zh-CN" dirty="0" smtClean="0"/>
              <a:t>SVM</a:t>
            </a:r>
            <a:r>
              <a:rPr lang="zh-CN" altLang="en-US" dirty="0" smtClean="0"/>
              <a:t>进行特征向量分类。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62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文献还有个</a:t>
            </a:r>
            <a:r>
              <a:rPr lang="en-US" altLang="zh-CN" dirty="0" smtClean="0"/>
              <a:t>padding</a:t>
            </a:r>
            <a:r>
              <a:rPr lang="zh-CN" altLang="en-US" dirty="0" smtClean="0"/>
              <a:t>处理，上面的示意图中第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行就是结合了</a:t>
            </a:r>
            <a:r>
              <a:rPr lang="en-US" altLang="zh-CN" dirty="0" smtClean="0"/>
              <a:t>padding=0,</a:t>
            </a:r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行结果图采用</a:t>
            </a:r>
            <a:r>
              <a:rPr lang="en-US" altLang="zh-CN" dirty="0" smtClean="0"/>
              <a:t>padding=16</a:t>
            </a:r>
            <a:r>
              <a:rPr lang="zh-CN" altLang="en-US" dirty="0" smtClean="0"/>
              <a:t>的结果。经过最后的试验，作者发现采用各向异性缩放、</a:t>
            </a:r>
            <a:r>
              <a:rPr lang="en-US" altLang="zh-CN" dirty="0" smtClean="0"/>
              <a:t>padding=16</a:t>
            </a:r>
            <a:r>
              <a:rPr lang="zh-CN" altLang="en-US" dirty="0" smtClean="0"/>
              <a:t>的精度最高</a:t>
            </a:r>
            <a:endParaRPr lang="en-US" altLang="zh-CN" dirty="0" smtClean="0"/>
          </a:p>
          <a:p>
            <a:r>
              <a:rPr lang="zh-CN" altLang="en-US" dirty="0" smtClean="0"/>
              <a:t>缩放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51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366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244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R-CNN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SPPnet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209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尺度金字塔</a:t>
            </a:r>
            <a:r>
              <a:rPr lang="en-US" altLang="zh-CN" dirty="0" smtClean="0"/>
              <a:t>+</a:t>
            </a:r>
            <a:r>
              <a:rPr lang="zh-CN" altLang="en-US" dirty="0" smtClean="0"/>
              <a:t>特征融合</a:t>
            </a:r>
          </a:p>
          <a:p>
            <a:r>
              <a:rPr lang="zh-CN" altLang="en-US" dirty="0" smtClean="0"/>
              <a:t>空间金字塔池化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41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x’,y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表示特征图上的坐标点，坐标点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表示原输入图片上的点，那么它们之间有如下转换关系，这种映射关心与网络结构有关：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)=(S*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x’,S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*y’)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中所有的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的乘积，包含了池化、卷积的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论文中使用的是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ZF-5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           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S=2*2*2*2=16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Overfeat-5/7 :               S =2*3*2 =12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32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Fast R-CNN</a:t>
            </a:r>
            <a:r>
              <a:rPr lang="zh-CN" altLang="en-US" dirty="0" smtClean="0"/>
              <a:t>网络输入一整张图片及一系列对象建议框（</a:t>
            </a:r>
            <a:r>
              <a:rPr lang="en-US" altLang="zh-CN" dirty="0" smtClean="0"/>
              <a:t>proposal</a:t>
            </a:r>
            <a:r>
              <a:rPr lang="zh-CN" altLang="en-US" dirty="0" smtClean="0"/>
              <a:t>）。</a:t>
            </a:r>
          </a:p>
          <a:p>
            <a:r>
              <a:rPr lang="zh-CN" altLang="en-US" dirty="0" smtClean="0"/>
              <a:t>训练过程如下：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、网络首先用几个卷积层（</a:t>
            </a:r>
            <a:r>
              <a:rPr lang="en-US" altLang="zh-CN" dirty="0" err="1" smtClean="0"/>
              <a:t>conv</a:t>
            </a:r>
            <a:r>
              <a:rPr lang="zh-CN" altLang="en-US" dirty="0" smtClean="0"/>
              <a:t>）和最大池化层处理整个图像以产生</a:t>
            </a:r>
            <a:r>
              <a:rPr lang="en-US" altLang="zh-CN" dirty="0" err="1" smtClean="0"/>
              <a:t>conv</a:t>
            </a:r>
            <a:r>
              <a:rPr lang="zh-CN" altLang="en-US" dirty="0" smtClean="0"/>
              <a:t>特征图。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、然后，对于每个对象建议框（</a:t>
            </a:r>
            <a:r>
              <a:rPr lang="en-US" altLang="zh-CN" dirty="0" smtClean="0"/>
              <a:t>object proposals </a:t>
            </a:r>
            <a:r>
              <a:rPr lang="zh-CN" altLang="en-US" dirty="0" smtClean="0"/>
              <a:t>），感兴趣区域（</a:t>
            </a:r>
            <a:r>
              <a:rPr lang="en-US" altLang="zh-CN" dirty="0" smtClean="0"/>
              <a:t>region of interest——</a:t>
            </a:r>
            <a:r>
              <a:rPr lang="en-US" altLang="zh-CN" dirty="0" err="1" smtClean="0"/>
              <a:t>RoI</a:t>
            </a:r>
            <a:r>
              <a:rPr lang="zh-CN" altLang="en-US" dirty="0" smtClean="0"/>
              <a:t>）池层从特征图提取固定长度的特征向量。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、每个特征向量被输送到分支成两个同级输出层的全连接（</a:t>
            </a:r>
            <a:r>
              <a:rPr lang="en-US" altLang="zh-CN" dirty="0" smtClean="0"/>
              <a:t>fc</a:t>
            </a:r>
            <a:r>
              <a:rPr lang="zh-CN" altLang="en-US" dirty="0" smtClean="0"/>
              <a:t>）层序列中：</a:t>
            </a:r>
          </a:p>
          <a:p>
            <a:r>
              <a:rPr lang="zh-CN" altLang="en-US" dirty="0" smtClean="0"/>
              <a:t>其中一层进行分类，对 目标关于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个对象类（包括全部“背景</a:t>
            </a:r>
            <a:r>
              <a:rPr lang="en-US" altLang="zh-CN" dirty="0" smtClean="0"/>
              <a:t>background”</a:t>
            </a:r>
            <a:r>
              <a:rPr lang="zh-CN" altLang="en-US" dirty="0" smtClean="0"/>
              <a:t>类）产生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概率估计，即输出每一个</a:t>
            </a:r>
            <a:r>
              <a:rPr lang="en-US" altLang="zh-CN" dirty="0" err="1" smtClean="0"/>
              <a:t>RoI</a:t>
            </a:r>
            <a:r>
              <a:rPr lang="zh-CN" altLang="en-US" dirty="0" smtClean="0"/>
              <a:t>的概率分布；</a:t>
            </a:r>
          </a:p>
          <a:p>
            <a:r>
              <a:rPr lang="zh-CN" altLang="en-US" dirty="0" smtClean="0"/>
              <a:t>另一层进行</a:t>
            </a:r>
            <a:r>
              <a:rPr lang="en-US" altLang="zh-CN" dirty="0" err="1" smtClean="0"/>
              <a:t>bbox</a:t>
            </a:r>
            <a:r>
              <a:rPr lang="en-US" altLang="zh-CN" dirty="0" smtClean="0"/>
              <a:t> regression</a:t>
            </a:r>
            <a:r>
              <a:rPr lang="zh-CN" altLang="en-US" dirty="0" smtClean="0"/>
              <a:t>，输出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个对象类中每一个类的四个实数值。每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个值编码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个类中的每个类的精确边界盒（</a:t>
            </a:r>
            <a:r>
              <a:rPr lang="en-US" altLang="zh-CN" dirty="0" smtClean="0"/>
              <a:t>bounding-box</a:t>
            </a:r>
            <a:r>
              <a:rPr lang="zh-CN" altLang="en-US" dirty="0" smtClean="0"/>
              <a:t>）位置，即输出每一个种类的的边界盒回归偏差。整个结构是使用多任务损失的端到端训练（</a:t>
            </a:r>
            <a:r>
              <a:rPr lang="en-US" altLang="zh-CN" dirty="0" smtClean="0"/>
              <a:t>trained end-to-end with a multi-task loss</a:t>
            </a:r>
            <a:r>
              <a:rPr lang="zh-CN" altLang="en-US" dirty="0" smtClean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3B702-39DB-4221-9568-A7A0ACE8D9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05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70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15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36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5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61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23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53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8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20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B9766-2CCD-43C7-AF47-42795B2D4A4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85785-6E08-4AAF-9774-D1F04150B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2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" b="9218"/>
          <a:stretch/>
        </p:blipFill>
        <p:spPr>
          <a:xfrm>
            <a:off x="1231040" y="884558"/>
            <a:ext cx="9394919" cy="4980080"/>
          </a:xfrm>
        </p:spPr>
      </p:pic>
      <p:sp>
        <p:nvSpPr>
          <p:cNvPr id="2" name="文本框 1"/>
          <p:cNvSpPr txBox="1"/>
          <p:nvPr/>
        </p:nvSpPr>
        <p:spPr>
          <a:xfrm>
            <a:off x="300874" y="499838"/>
            <a:ext cx="4428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目标检测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862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773" y="270350"/>
            <a:ext cx="11098306" cy="17459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1175"/>
            <a:ext cx="11062447" cy="44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3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105" y="445060"/>
            <a:ext cx="10515600" cy="4351338"/>
          </a:xfrm>
        </p:spPr>
        <p:txBody>
          <a:bodyPr/>
          <a:lstStyle/>
          <a:p>
            <a:endParaRPr lang="en-US" altLang="zh-CN" dirty="0" smtClean="0"/>
          </a:p>
          <a:p>
            <a:pPr marL="0" indent="0" algn="ctr">
              <a:buNone/>
            </a:pPr>
            <a:endParaRPr lang="en-US" altLang="zh-CN" sz="4800" dirty="0"/>
          </a:p>
          <a:p>
            <a:pPr marL="0" indent="0" algn="ctr">
              <a:buNone/>
            </a:pPr>
            <a:endParaRPr lang="en-US" altLang="zh-CN" sz="5400" b="1" dirty="0" smtClean="0"/>
          </a:p>
          <a:p>
            <a:pPr marL="0" indent="0" algn="ctr">
              <a:buNone/>
            </a:pPr>
            <a:r>
              <a:rPr lang="en-US" altLang="zh-CN" sz="5400" b="1" dirty="0" smtClean="0"/>
              <a:t>SPP-Net</a:t>
            </a:r>
            <a:endParaRPr lang="en-US" altLang="zh-CN" sz="5400" b="1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298" y="4796398"/>
            <a:ext cx="64960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2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55" y="2304386"/>
            <a:ext cx="11353800" cy="20036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51499" y="725987"/>
            <a:ext cx="45197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R-CNN</a:t>
            </a:r>
            <a:r>
              <a:rPr lang="zh-CN" altLang="en-US" sz="3200" b="1" dirty="0"/>
              <a:t>与</a:t>
            </a:r>
            <a:r>
              <a:rPr lang="en-US" altLang="zh-CN" sz="3200" b="1" dirty="0" smtClean="0"/>
              <a:t>SPP-Net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178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775" y="724571"/>
            <a:ext cx="8750853" cy="567622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9599" y="355239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空间金字塔池化</a:t>
            </a:r>
            <a:endParaRPr lang="en-US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191828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9712"/>
            <a:ext cx="12032890" cy="3045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675184" y="1318846"/>
                <a:ext cx="742070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 smtClean="0"/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panose="02040503050406030204" pitchFamily="18" charset="0"/>
                          </a:rPr>
                          <m:t>left</m:t>
                        </m:r>
                        <m:r>
                          <a:rPr lang="en-US" altLang="zh-CN" sz="3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3600">
                            <a:latin typeface="Cambria Math" panose="02040503050406030204" pitchFamily="18" charset="0"/>
                          </a:rPr>
                          <m:t>top</m:t>
                        </m:r>
                        <m:r>
                          <a:rPr lang="en-US" altLang="zh-CN" sz="360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3600" b="1" i="1" smtClean="0">
                            <a:latin typeface="Cambria Math" panose="02040503050406030204" pitchFamily="18" charset="0"/>
                          </a:rPr>
                          <m:t>             </m:t>
                        </m:r>
                        <m:r>
                          <a:rPr lang="en-US" altLang="zh-CN" sz="3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36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zh-CN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altLang="zh-CN" sz="3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den>
                        </m:f>
                      </m:e>
                    </m:d>
                    <m:r>
                      <a:rPr lang="en-US" altLang="zh-CN" sz="36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6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32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 panose="02040503050406030204" pitchFamily="18" charset="0"/>
                        </a:rPr>
                        <m:t>ight</m:t>
                      </m:r>
                      <m:r>
                        <a:rPr lang="en-US" altLang="zh-CN" sz="36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 panose="02040503050406030204" pitchFamily="18" charset="0"/>
                        </a:rPr>
                        <m:t>bottom</m:t>
                      </m:r>
                      <m:r>
                        <a:rPr lang="en-US" altLang="zh-CN" sz="360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36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3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6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3600" b="1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184" y="1318846"/>
                <a:ext cx="7420707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99663" y="571472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333333"/>
                </a:solidFill>
              </a:rPr>
              <a:t>映射关系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1918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63303" y="2312350"/>
            <a:ext cx="39004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/>
              <a:t>Fast R-CNN</a:t>
            </a:r>
            <a:endParaRPr lang="zh-CN" altLang="en-US" sz="5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707" y="4780137"/>
            <a:ext cx="2455618" cy="166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3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06" y="974361"/>
            <a:ext cx="11532159" cy="46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0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600" y="0"/>
            <a:ext cx="3427841" cy="34163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00" y="0"/>
            <a:ext cx="3876865" cy="35377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t="4762"/>
          <a:stretch/>
        </p:blipFill>
        <p:spPr>
          <a:xfrm>
            <a:off x="1807207" y="3385716"/>
            <a:ext cx="7300127" cy="33893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6322" y="430796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ROI pooling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80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8623" y="430796"/>
            <a:ext cx="4317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通过</a:t>
            </a:r>
            <a:r>
              <a:rPr lang="en-US" altLang="zh-CN" sz="2800" b="1" dirty="0" err="1"/>
              <a:t>RoI</a:t>
            </a:r>
            <a:r>
              <a:rPr lang="zh-CN" altLang="en-US" sz="2800" b="1" dirty="0"/>
              <a:t>池化层的反向传播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33" y="1802056"/>
            <a:ext cx="7636121" cy="48287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54" y="692406"/>
            <a:ext cx="3095992" cy="7443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28138" y="6154615"/>
            <a:ext cx="4431324" cy="33410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18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76" y="0"/>
            <a:ext cx="6185755" cy="33307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65431" y="2936631"/>
            <a:ext cx="3288323" cy="24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765430" y="6267422"/>
            <a:ext cx="3288323" cy="24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76" y="3330791"/>
            <a:ext cx="6319802" cy="32897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65430" y="6267422"/>
            <a:ext cx="3288323" cy="24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19" y="3330791"/>
            <a:ext cx="3740881" cy="9319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19" y="4633504"/>
            <a:ext cx="3400912" cy="5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/>
              <a:t>R-CNN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4445998"/>
            <a:ext cx="96488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70" y="436318"/>
            <a:ext cx="8900275" cy="61754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32784" y="6154615"/>
            <a:ext cx="3260376" cy="4396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36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B8FA9F-C354-44FB-B351-901B17EEB2B5}"/>
              </a:ext>
            </a:extLst>
          </p:cNvPr>
          <p:cNvSpPr txBox="1"/>
          <p:nvPr/>
        </p:nvSpPr>
        <p:spPr>
          <a:xfrm>
            <a:off x="3850104" y="2505670"/>
            <a:ext cx="4491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Faster R-CNN</a:t>
            </a:r>
            <a:endParaRPr lang="zh-CN" altLang="en-US" sz="5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88" y="5265303"/>
            <a:ext cx="4992358" cy="9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99" y="563073"/>
            <a:ext cx="6889799" cy="58025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78872" y="193741"/>
            <a:ext cx="2037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整体框架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5790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82" y="857328"/>
            <a:ext cx="10699978" cy="53105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1689" y="334108"/>
            <a:ext cx="1682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网络结构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47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7" y="-24008"/>
            <a:ext cx="8742217" cy="68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16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76" y="356719"/>
            <a:ext cx="3479295" cy="29732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632" y="356719"/>
            <a:ext cx="3270739" cy="29535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57760" y="3508104"/>
            <a:ext cx="2408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82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ratios=[</a:t>
            </a:r>
            <a:r>
              <a:rPr lang="en-US" altLang="zh-CN" dirty="0">
                <a:solidFill>
                  <a:srgbClr val="0082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0.5</a:t>
            </a:r>
            <a:r>
              <a:rPr lang="en-US" altLang="zh-CN" dirty="0">
                <a:solidFill>
                  <a:srgbClr val="0082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, </a:t>
            </a:r>
            <a:r>
              <a:rPr lang="en-US" altLang="zh-CN" dirty="0">
                <a:solidFill>
                  <a:srgbClr val="0082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82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, </a:t>
            </a:r>
            <a:r>
              <a:rPr lang="en-US" altLang="zh-CN" dirty="0">
                <a:solidFill>
                  <a:srgbClr val="0082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82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]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726270" y="356962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8200"/>
                </a:solidFill>
                <a:latin typeface="Consolas" panose="020B0609020204030204" pitchFamily="49" charset="0"/>
              </a:rPr>
              <a:t>scales=[8, 16, 32]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395" y="3692770"/>
            <a:ext cx="3190875" cy="289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9630" y="356719"/>
            <a:ext cx="1326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Anchors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9384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554" y="1176330"/>
            <a:ext cx="7965831" cy="50373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5231" y="518719"/>
            <a:ext cx="54088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Region Proposal Network (RPN)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755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9064" r="10290"/>
          <a:stretch/>
        </p:blipFill>
        <p:spPr>
          <a:xfrm>
            <a:off x="175846" y="3838014"/>
            <a:ext cx="5275385" cy="19591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75" y="898941"/>
            <a:ext cx="6071088" cy="202369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46429" y="99350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897" y="3089685"/>
            <a:ext cx="2364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loss function </a:t>
            </a:r>
          </a:p>
        </p:txBody>
      </p:sp>
      <p:sp>
        <p:nvSpPr>
          <p:cNvPr id="8" name="矩形 7"/>
          <p:cNvSpPr/>
          <p:nvPr/>
        </p:nvSpPr>
        <p:spPr>
          <a:xfrm>
            <a:off x="488897" y="270228"/>
            <a:ext cx="3690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bounding box regression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755183" y="1002268"/>
                <a:ext cx="3733433" cy="1251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CN" sz="2400" dirty="0" smtClean="0"/>
                  <a:t>predicted box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anchor box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ground truth box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83" y="1002268"/>
                <a:ext cx="3733433" cy="1251946"/>
              </a:xfrm>
              <a:prstGeom prst="rect">
                <a:avLst/>
              </a:prstGeom>
              <a:blipFill>
                <a:blip r:embed="rId5"/>
                <a:stretch>
                  <a:fillRect t="-3398" b="-10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785338" y="3979559"/>
                <a:ext cx="5931876" cy="431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cls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+(1-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)]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338" y="3979559"/>
                <a:ext cx="5931876" cy="431144"/>
              </a:xfrm>
              <a:prstGeom prst="rect">
                <a:avLst/>
              </a:prstGeom>
              <a:blipFill>
                <a:blip r:embed="rId6"/>
                <a:stretch>
                  <a:fillRect t="-25352" r="-2878" b="-47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785338" y="4817609"/>
                <a:ext cx="6400800" cy="1119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zh-CN" sz="28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  <m:d>
                              <m:d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8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−0.5 ,</m:t>
                            </m:r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338" y="4817609"/>
                <a:ext cx="6400800" cy="11190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3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3840"/>
          <a:stretch/>
        </p:blipFill>
        <p:spPr>
          <a:xfrm>
            <a:off x="758336" y="509954"/>
            <a:ext cx="8510046" cy="18991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4558"/>
          <a:stretch/>
        </p:blipFill>
        <p:spPr>
          <a:xfrm>
            <a:off x="412391" y="2593803"/>
            <a:ext cx="9201935" cy="1863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3443"/>
          <a:stretch/>
        </p:blipFill>
        <p:spPr>
          <a:xfrm>
            <a:off x="262490" y="4721901"/>
            <a:ext cx="11539365" cy="18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4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3562"/>
          <a:stretch/>
        </p:blipFill>
        <p:spPr>
          <a:xfrm>
            <a:off x="478539" y="734518"/>
            <a:ext cx="10410487" cy="12174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19" y="2203459"/>
            <a:ext cx="5836404" cy="19353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9663"/>
          <a:stretch/>
        </p:blipFill>
        <p:spPr>
          <a:xfrm>
            <a:off x="835975" y="4487358"/>
            <a:ext cx="5633492" cy="64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75" y="5479758"/>
            <a:ext cx="6123951" cy="55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两个关键的因素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  <a:p>
            <a:r>
              <a:rPr lang="zh-CN" altLang="en-US" dirty="0" smtClean="0"/>
              <a:t>    在候选区域上自下而上使用大型卷积神经网络</a:t>
            </a:r>
            <a:r>
              <a:rPr lang="en-US" altLang="zh-CN" dirty="0" smtClean="0"/>
              <a:t>(CNNs)</a:t>
            </a:r>
            <a:r>
              <a:rPr lang="zh-CN" altLang="en-US" dirty="0" smtClean="0"/>
              <a:t>，用以定位和分割物体。</a:t>
            </a:r>
          </a:p>
          <a:p>
            <a:r>
              <a:rPr lang="zh-CN" altLang="en-US" dirty="0" smtClean="0"/>
              <a:t>    当带标签的训练数据不足时，先针对辅助任务进行有监督预训练，再进行特定任务的调优，就可以产生明显的性能提升。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60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69" y="337902"/>
            <a:ext cx="9931301" cy="18056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69" y="2565269"/>
            <a:ext cx="5505917" cy="20666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786" y="3451953"/>
            <a:ext cx="4942918" cy="23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6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3" y="-68830"/>
            <a:ext cx="8397459" cy="39251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91" y="1244184"/>
            <a:ext cx="8341837" cy="41158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965" y="2593299"/>
            <a:ext cx="8620385" cy="426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9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895" y="149902"/>
            <a:ext cx="8147658" cy="42035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53" y="1630903"/>
            <a:ext cx="7784969" cy="40552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40" y="3435791"/>
            <a:ext cx="8336560" cy="30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0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49" y="1139252"/>
            <a:ext cx="11604353" cy="41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Selective  search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1134"/>
            <a:ext cx="10515600" cy="37203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01816" y="5988734"/>
            <a:ext cx="855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Uijlings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 Jasper RR, et al. "</a:t>
            </a:r>
            <a:r>
              <a:rPr lang="en-US" altLang="zh-CN" i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Selective search for object recognition.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" International journal of computer vision, 104(2) (2013): 154-171.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70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" b="53536"/>
          <a:stretch/>
        </p:blipFill>
        <p:spPr>
          <a:xfrm>
            <a:off x="1433179" y="1137251"/>
            <a:ext cx="8254812" cy="4618971"/>
          </a:xfrm>
        </p:spPr>
      </p:pic>
      <p:sp>
        <p:nvSpPr>
          <p:cNvPr id="2" name="矩形 1"/>
          <p:cNvSpPr/>
          <p:nvPr/>
        </p:nvSpPr>
        <p:spPr>
          <a:xfrm>
            <a:off x="629588" y="224852"/>
            <a:ext cx="2308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c</a:t>
            </a:r>
            <a:r>
              <a:rPr lang="en-US" altLang="zh-CN" sz="3200" b="1" dirty="0" smtClean="0"/>
              <a:t>rop/warp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6364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IOU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725" y="1829594"/>
            <a:ext cx="74485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2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8514" y="0"/>
            <a:ext cx="10515600" cy="1325563"/>
          </a:xfrm>
        </p:spPr>
        <p:txBody>
          <a:bodyPr/>
          <a:lstStyle/>
          <a:p>
            <a:r>
              <a:rPr lang="en-US" altLang="zh-CN" b="1" dirty="0" smtClean="0"/>
              <a:t>NMS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479685" y="1079293"/>
            <a:ext cx="66556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先</a:t>
            </a:r>
            <a:r>
              <a:rPr lang="zh-CN" altLang="en-US" sz="2000" dirty="0"/>
              <a:t>假设有</a:t>
            </a:r>
            <a:r>
              <a:rPr lang="en-US" altLang="zh-CN" sz="2000" dirty="0"/>
              <a:t>6</a:t>
            </a:r>
            <a:r>
              <a:rPr lang="zh-CN" altLang="en-US" sz="2000" dirty="0"/>
              <a:t>个矩形框，根据分类器类别分类概率做排序，从小到大分别属于车辆的概率分别为</a:t>
            </a: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B</a:t>
            </a:r>
            <a:r>
              <a:rPr lang="zh-CN" altLang="en-US" sz="2000" dirty="0"/>
              <a:t>、</a:t>
            </a:r>
            <a:r>
              <a:rPr lang="en-US" altLang="zh-CN" sz="2000" dirty="0"/>
              <a:t>C</a:t>
            </a:r>
            <a:r>
              <a:rPr lang="zh-CN" altLang="en-US" sz="2000" dirty="0"/>
              <a:t>、</a:t>
            </a:r>
            <a:r>
              <a:rPr lang="en-US" altLang="zh-CN" sz="2000" dirty="0"/>
              <a:t>D</a:t>
            </a:r>
            <a:r>
              <a:rPr lang="zh-CN" altLang="en-US" sz="2000" dirty="0"/>
              <a:t>、</a:t>
            </a:r>
            <a:r>
              <a:rPr lang="en-US" altLang="zh-CN" sz="2000" dirty="0"/>
              <a:t>E</a:t>
            </a:r>
            <a:r>
              <a:rPr lang="zh-CN" altLang="en-US" sz="2000" dirty="0"/>
              <a:t>、</a:t>
            </a:r>
            <a:r>
              <a:rPr lang="en-US" altLang="zh-CN" sz="2000" dirty="0"/>
              <a:t>F</a:t>
            </a:r>
            <a:r>
              <a:rPr lang="zh-CN" altLang="en-US" sz="2000" dirty="0"/>
              <a:t>。</a:t>
            </a:r>
          </a:p>
          <a:p>
            <a:endParaRPr lang="zh-CN" altLang="en-US" sz="2000" dirty="0"/>
          </a:p>
          <a:p>
            <a:r>
              <a:rPr lang="en-US" altLang="zh-CN" sz="2000" dirty="0"/>
              <a:t>(1)</a:t>
            </a:r>
            <a:r>
              <a:rPr lang="zh-CN" altLang="en-US" sz="2000" dirty="0"/>
              <a:t>从最大概率矩形框</a:t>
            </a:r>
            <a:r>
              <a:rPr lang="en-US" altLang="zh-CN" sz="2000" dirty="0"/>
              <a:t>F</a:t>
            </a:r>
            <a:r>
              <a:rPr lang="zh-CN" altLang="en-US" sz="2000" dirty="0"/>
              <a:t>开始，分别判断</a:t>
            </a:r>
            <a:r>
              <a:rPr lang="en-US" altLang="zh-CN" sz="2000" dirty="0"/>
              <a:t>A~E</a:t>
            </a:r>
            <a:r>
              <a:rPr lang="zh-CN" altLang="en-US" sz="2000" dirty="0"/>
              <a:t>与</a:t>
            </a:r>
            <a:r>
              <a:rPr lang="en-US" altLang="zh-CN" sz="2000" dirty="0"/>
              <a:t>F</a:t>
            </a:r>
            <a:r>
              <a:rPr lang="zh-CN" altLang="en-US" sz="2000" dirty="0"/>
              <a:t>的重叠度</a:t>
            </a:r>
            <a:r>
              <a:rPr lang="en-US" altLang="zh-CN" sz="2000" dirty="0"/>
              <a:t>IOU</a:t>
            </a:r>
            <a:r>
              <a:rPr lang="zh-CN" altLang="en-US" sz="2000" dirty="0"/>
              <a:t>是否大于某个设定的阈值</a:t>
            </a:r>
            <a:r>
              <a:rPr lang="en-US" altLang="zh-CN" sz="2000" dirty="0"/>
              <a:t>;</a:t>
            </a:r>
          </a:p>
          <a:p>
            <a:endParaRPr lang="en-US" altLang="zh-CN" sz="2000" dirty="0"/>
          </a:p>
          <a:p>
            <a:r>
              <a:rPr lang="en-US" altLang="zh-CN" sz="2000" dirty="0"/>
              <a:t>(2)</a:t>
            </a:r>
            <a:r>
              <a:rPr lang="zh-CN" altLang="en-US" sz="2000" dirty="0"/>
              <a:t>假设</a:t>
            </a:r>
            <a:r>
              <a:rPr lang="en-US" altLang="zh-CN" sz="2000" dirty="0"/>
              <a:t>B</a:t>
            </a:r>
            <a:r>
              <a:rPr lang="zh-CN" altLang="en-US" sz="2000" dirty="0"/>
              <a:t>、</a:t>
            </a:r>
            <a:r>
              <a:rPr lang="en-US" altLang="zh-CN" sz="2000" dirty="0"/>
              <a:t>D</a:t>
            </a:r>
            <a:r>
              <a:rPr lang="zh-CN" altLang="en-US" sz="2000" dirty="0"/>
              <a:t>与</a:t>
            </a:r>
            <a:r>
              <a:rPr lang="en-US" altLang="zh-CN" sz="2000" dirty="0"/>
              <a:t>F</a:t>
            </a:r>
            <a:r>
              <a:rPr lang="zh-CN" altLang="en-US" sz="2000" dirty="0"/>
              <a:t>的重叠度超过阈值，那么就扔掉</a:t>
            </a:r>
            <a:r>
              <a:rPr lang="en-US" altLang="zh-CN" sz="2000" dirty="0"/>
              <a:t>B</a:t>
            </a:r>
            <a:r>
              <a:rPr lang="zh-CN" altLang="en-US" sz="2000" dirty="0"/>
              <a:t>、</a:t>
            </a:r>
            <a:r>
              <a:rPr lang="en-US" altLang="zh-CN" sz="2000" dirty="0"/>
              <a:t>D</a:t>
            </a:r>
            <a:r>
              <a:rPr lang="zh-CN" altLang="en-US" sz="2000" dirty="0"/>
              <a:t>；并标记第一个矩形框</a:t>
            </a:r>
            <a:r>
              <a:rPr lang="en-US" altLang="zh-CN" sz="2000" dirty="0"/>
              <a:t>F</a:t>
            </a:r>
            <a:r>
              <a:rPr lang="zh-CN" altLang="en-US" sz="2000" dirty="0"/>
              <a:t>，是我们保留下来的。</a:t>
            </a:r>
          </a:p>
          <a:p>
            <a:endParaRPr lang="zh-CN" altLang="en-US" sz="2000" dirty="0"/>
          </a:p>
          <a:p>
            <a:r>
              <a:rPr lang="en-US" altLang="zh-CN" sz="2000" dirty="0"/>
              <a:t>(3)</a:t>
            </a:r>
            <a:r>
              <a:rPr lang="zh-CN" altLang="en-US" sz="2000" dirty="0"/>
              <a:t>从剩下的矩形框</a:t>
            </a: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C</a:t>
            </a:r>
            <a:r>
              <a:rPr lang="zh-CN" altLang="en-US" sz="2000" dirty="0"/>
              <a:t>、</a:t>
            </a:r>
            <a:r>
              <a:rPr lang="en-US" altLang="zh-CN" sz="2000" dirty="0"/>
              <a:t>E</a:t>
            </a:r>
            <a:r>
              <a:rPr lang="zh-CN" altLang="en-US" sz="2000" dirty="0"/>
              <a:t>中，选择概率最大的</a:t>
            </a:r>
            <a:r>
              <a:rPr lang="en-US" altLang="zh-CN" sz="2000" dirty="0"/>
              <a:t>E</a:t>
            </a:r>
            <a:r>
              <a:rPr lang="zh-CN" altLang="en-US" sz="2000" dirty="0"/>
              <a:t>，然后判断</a:t>
            </a:r>
            <a:r>
              <a:rPr lang="en-US" altLang="zh-CN" sz="2000" dirty="0"/>
              <a:t>E</a:t>
            </a:r>
            <a:r>
              <a:rPr lang="zh-CN" altLang="en-US" sz="2000" dirty="0"/>
              <a:t>与</a:t>
            </a: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C</a:t>
            </a:r>
            <a:r>
              <a:rPr lang="zh-CN" altLang="en-US" sz="2000" dirty="0"/>
              <a:t>的重叠度，重叠度大于一定的阈值，那么就扔掉；并标记</a:t>
            </a:r>
            <a:r>
              <a:rPr lang="en-US" altLang="zh-CN" sz="2000" dirty="0"/>
              <a:t>E</a:t>
            </a:r>
            <a:r>
              <a:rPr lang="zh-CN" altLang="en-US" sz="2000" dirty="0"/>
              <a:t>是我们保留下来的第二个矩形框。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就这样一直重复，找到所有被保留下来的矩形框。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29" y="427220"/>
            <a:ext cx="3898750" cy="64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Bounding boxes regression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2"/>
          <a:stretch/>
        </p:blipFill>
        <p:spPr>
          <a:xfrm>
            <a:off x="5044966" y="2710558"/>
            <a:ext cx="4495800" cy="3859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4138" y="1325563"/>
            <a:ext cx="10815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红色框</a:t>
            </a:r>
            <a:r>
              <a:rPr lang="en-US" altLang="zh-CN" sz="2800" dirty="0" smtClean="0"/>
              <a:t>P</a:t>
            </a:r>
            <a:r>
              <a:rPr lang="zh-CN" altLang="en-US" sz="2800" dirty="0" smtClean="0"/>
              <a:t>代表原始</a:t>
            </a:r>
            <a:r>
              <a:rPr lang="en-US" altLang="zh-CN" sz="2800" dirty="0" smtClean="0"/>
              <a:t>proposal</a:t>
            </a:r>
            <a:endParaRPr lang="en-US" altLang="zh-CN" sz="2800" dirty="0"/>
          </a:p>
          <a:p>
            <a:r>
              <a:rPr lang="zh-CN" altLang="en-US" sz="2800" dirty="0" smtClean="0"/>
              <a:t>绿色框</a:t>
            </a:r>
            <a:r>
              <a:rPr lang="en-US" altLang="zh-CN" sz="2800" dirty="0" smtClean="0"/>
              <a:t>G</a:t>
            </a:r>
            <a:r>
              <a:rPr lang="zh-CN" altLang="en-US" sz="2800" dirty="0" smtClean="0"/>
              <a:t>代表目标的</a:t>
            </a:r>
            <a:r>
              <a:rPr lang="en-US" altLang="zh-CN" sz="2800" dirty="0" smtClean="0"/>
              <a:t>ground truth</a:t>
            </a:r>
          </a:p>
          <a:p>
            <a:r>
              <a:rPr lang="zh-CN" altLang="en-US" sz="2800" dirty="0" smtClean="0"/>
              <a:t>蓝色框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Ĝ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代表回归窗口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545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8255</TotalTime>
  <Words>1185</Words>
  <Application>Microsoft Office PowerPoint</Application>
  <PresentationFormat>宽屏</PresentationFormat>
  <Paragraphs>95</Paragraphs>
  <Slides>32</Slides>
  <Notes>15</Notes>
  <HiddenSlides>5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等线 Light</vt:lpstr>
      <vt:lpstr>宋体</vt:lpstr>
      <vt:lpstr>Arial</vt:lpstr>
      <vt:lpstr>Cambria Math</vt:lpstr>
      <vt:lpstr>Consolas</vt:lpstr>
      <vt:lpstr>Times New Roman</vt:lpstr>
      <vt:lpstr>Office 主题​​</vt:lpstr>
      <vt:lpstr>PowerPoint 演示文稿</vt:lpstr>
      <vt:lpstr>R-CNN</vt:lpstr>
      <vt:lpstr>两个关键的因素</vt:lpstr>
      <vt:lpstr>PowerPoint 演示文稿</vt:lpstr>
      <vt:lpstr>Selective  search</vt:lpstr>
      <vt:lpstr>PowerPoint 演示文稿</vt:lpstr>
      <vt:lpstr>IOU</vt:lpstr>
      <vt:lpstr>NMS</vt:lpstr>
      <vt:lpstr>Bounding boxes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R-CNN</dc:title>
  <dc:creator>bingbing fan</dc:creator>
  <cp:lastModifiedBy>bingbing fan</cp:lastModifiedBy>
  <cp:revision>56</cp:revision>
  <dcterms:created xsi:type="dcterms:W3CDTF">2019-10-06T01:03:27Z</dcterms:created>
  <dcterms:modified xsi:type="dcterms:W3CDTF">2019-11-21T02:32:14Z</dcterms:modified>
</cp:coreProperties>
</file>